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8" r:id="rId2"/>
    <p:sldId id="279" r:id="rId3"/>
    <p:sldId id="280" r:id="rId4"/>
    <p:sldId id="261" r:id="rId5"/>
    <p:sldId id="263" r:id="rId6"/>
    <p:sldId id="286" r:id="rId7"/>
    <p:sldId id="281" r:id="rId8"/>
    <p:sldId id="288" r:id="rId9"/>
    <p:sldId id="275" r:id="rId10"/>
    <p:sldId id="277" r:id="rId11"/>
    <p:sldId id="289" r:id="rId12"/>
    <p:sldId id="284" r:id="rId13"/>
    <p:sldId id="273" r:id="rId14"/>
    <p:sldId id="283" r:id="rId15"/>
    <p:sldId id="278" r:id="rId16"/>
  </p:sldIdLst>
  <p:sldSz cx="12192000" cy="6858000"/>
  <p:notesSz cx="6858000" cy="9144000"/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26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12" Type="http://schemas.openxmlformats.org/officeDocument/2006/relationships/image" Target="../media/image25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11" Type="http://schemas.openxmlformats.org/officeDocument/2006/relationships/image" Target="../media/image24.wmf"/><Relationship Id="rId5" Type="http://schemas.openxmlformats.org/officeDocument/2006/relationships/image" Target="../media/image18.wmf"/><Relationship Id="rId10" Type="http://schemas.openxmlformats.org/officeDocument/2006/relationships/image" Target="../media/image23.wmf"/><Relationship Id="rId4" Type="http://schemas.openxmlformats.org/officeDocument/2006/relationships/image" Target="../media/image17.wmf"/><Relationship Id="rId9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BAFAF-5F6F-425B-A2F7-CE095D82C020}" type="datetimeFigureOut">
              <a:rPr lang="et-EE" smtClean="0"/>
              <a:t>30.05.2017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F3D1-284E-4172-A6C5-F561AC36E24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83739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50792" y="3255264"/>
            <a:ext cx="8138160" cy="1545336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latin typeface="Verdana" panose="020B0604030504040204" pitchFamily="34" charset="0"/>
              </a:defRPr>
            </a:lvl1pPr>
          </a:lstStyle>
          <a:p>
            <a:r>
              <a:rPr lang="en-US" dirty="0" err="1"/>
              <a:t>Pealkiri</a:t>
            </a:r>
            <a:endParaRPr lang="et-E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50792" y="4965192"/>
            <a:ext cx="813816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 baseline="0">
                <a:solidFill>
                  <a:srgbClr val="00B050"/>
                </a:solidFill>
                <a:latin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Nimi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E9C5-7EA1-4D1E-9242-7EAB1517DE71}" type="datetime1">
              <a:rPr lang="et-EE" smtClean="0"/>
              <a:t>30.05.2017</a:t>
            </a:fld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AA13-008B-494E-B8C5-07E8AE633BA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865470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60BF-F0D5-4BF1-9DCB-2DEC80A8807E}" type="datetime1">
              <a:rPr lang="et-EE" smtClean="0"/>
              <a:t>30.05.2017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www.tktk.ee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AA13-008B-494E-B8C5-07E8AE633BA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5661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285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t-E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65125"/>
            <a:ext cx="8493252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33BE-7726-4FCD-8779-0E8C591E8E7F}" type="datetime1">
              <a:rPr lang="et-EE" smtClean="0"/>
              <a:t>30.05.2017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www.tktk.ee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AA13-008B-494E-B8C5-07E8AE633BA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0167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9FC3-2907-477B-987C-D84A11E7F001}" type="datetime1">
              <a:rPr lang="et-EE" smtClean="0"/>
              <a:t>30.05.2017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www.tktk.ee</a:t>
            </a:r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AA13-008B-494E-B8C5-07E8AE633BA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954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9738"/>
            <a:ext cx="11274552" cy="2852737"/>
          </a:xfrm>
        </p:spPr>
        <p:txBody>
          <a:bodyPr anchor="b">
            <a:normAutofit/>
          </a:bodyPr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t-E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127455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1BA2-D613-4C59-AB33-4BBBB7F492FC}" type="datetime1">
              <a:rPr lang="et-EE" smtClean="0"/>
              <a:t>30.05.2017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www.tktk.ee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AA13-008B-494E-B8C5-07E8AE633BA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21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5955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C249-22E7-4612-B21A-B3FAD4AA9D83}" type="datetime1">
              <a:rPr lang="et-EE" smtClean="0"/>
              <a:t>30.05.2017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www.tktk.ee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AA13-008B-494E-B8C5-07E8AE633BA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96471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455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1163"/>
            <a:ext cx="5540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05075"/>
            <a:ext cx="55403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5955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5955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73FF-2971-49B7-B518-3FE1DC30845C}" type="datetime1">
              <a:rPr lang="et-EE" smtClean="0"/>
              <a:t>30.05.2017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www.tktk.ee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AA13-008B-494E-B8C5-07E8AE633BA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7671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FA0E-D547-45DC-9F7E-2EE26DC8B280}" type="datetime1">
              <a:rPr lang="et-EE" smtClean="0"/>
              <a:t>30.05.2017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www.tktk.ee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AA13-008B-494E-B8C5-07E8AE633BA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96813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33B3-7993-4B17-BF48-BE0B06FD8B90}" type="datetime1">
              <a:rPr lang="et-EE" smtClean="0"/>
              <a:t>30.05.2017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www.tktk.ee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AA13-008B-494E-B8C5-07E8AE633BA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98288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54856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4314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9636E-E3B6-4571-BCF7-1440A5357423}" type="datetime1">
              <a:rPr lang="et-EE" smtClean="0"/>
              <a:t>30.05.2017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www.tktk.ee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AA13-008B-494E-B8C5-07E8AE633BA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4877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54856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t-E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4314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B56E-C394-4A85-B6DC-399BE6445778}" type="datetime1">
              <a:rPr lang="et-EE" smtClean="0"/>
              <a:t>30.05.2017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www.tktk.ee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AA13-008B-494E-B8C5-07E8AE633BA1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79404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"/>
            <a:ext cx="9140659" cy="685549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87082" y="274320"/>
            <a:ext cx="9144671" cy="630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Teema</a:t>
            </a:r>
            <a:endParaRPr lang="et-E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12"/>
            <a:ext cx="11274552" cy="5184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228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F18AD-4C23-434A-B389-02C6EF736B1C}" type="datetime1">
              <a:rPr lang="et-EE" smtClean="0"/>
              <a:t>30.05.2017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8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 i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www.tktk.ee</a:t>
            </a:r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85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5AA13-008B-494E-B8C5-07E8AE633BA1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10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Verdana" panose="020B060403050404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Verdana" panose="020B0604030504040204" pitchFamily="34" charset="0"/>
        <a:buChar char="—"/>
        <a:defRPr sz="2800" kern="1200" baseline="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2800" kern="1200" baseline="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2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8.wmf"/><Relationship Id="rId17" Type="http://schemas.openxmlformats.org/officeDocument/2006/relationships/image" Target="../media/image27.png"/><Relationship Id="rId25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wmf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2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1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23.wmf"/><Relationship Id="rId28" Type="http://schemas.openxmlformats.org/officeDocument/2006/relationships/oleObject" Target="../embeddings/oleObject13.bin"/><Relationship Id="rId10" Type="http://schemas.openxmlformats.org/officeDocument/2006/relationships/image" Target="../media/image17.wmf"/><Relationship Id="rId19" Type="http://schemas.openxmlformats.org/officeDocument/2006/relationships/image" Target="../media/image21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9.wmf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Energiasalvesti</a:t>
            </a:r>
            <a:r>
              <a:rPr lang="en-US" dirty="0"/>
              <a:t> </a:t>
            </a:r>
            <a:r>
              <a:rPr lang="en-US" dirty="0" err="1"/>
              <a:t>mudel</a:t>
            </a:r>
            <a:r>
              <a:rPr lang="en-US" dirty="0"/>
              <a:t> </a:t>
            </a:r>
            <a:r>
              <a:rPr lang="en-US" dirty="0" err="1"/>
              <a:t>elektrilisele</a:t>
            </a:r>
            <a:r>
              <a:rPr lang="en-US" dirty="0"/>
              <a:t> </a:t>
            </a:r>
            <a:r>
              <a:rPr lang="en-US" dirty="0" err="1"/>
              <a:t>õhusõidukile</a:t>
            </a:r>
            <a:endParaRPr lang="et-E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Tõnis Lusmägi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5600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SKEEM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399"/>
            <a:ext cx="12102228" cy="4996808"/>
          </a:xfrm>
        </p:spPr>
      </p:pic>
      <p:sp>
        <p:nvSpPr>
          <p:cNvPr id="3" name="TextBox 2"/>
          <p:cNvSpPr txBox="1"/>
          <p:nvPr/>
        </p:nvSpPr>
        <p:spPr>
          <a:xfrm>
            <a:off x="1771294" y="3630803"/>
            <a:ext cx="16315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ICR18650</a:t>
            </a:r>
          </a:p>
          <a:p>
            <a:r>
              <a:rPr lang="en-US"/>
              <a:t>210 tk</a:t>
            </a:r>
            <a:endParaRPr lang="et-EE"/>
          </a:p>
        </p:txBody>
      </p:sp>
      <p:sp>
        <p:nvSpPr>
          <p:cNvPr id="6" name="TextBox 5"/>
          <p:cNvSpPr txBox="1"/>
          <p:nvPr/>
        </p:nvSpPr>
        <p:spPr>
          <a:xfrm>
            <a:off x="6352595" y="2841910"/>
            <a:ext cx="12136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BMS</a:t>
            </a:r>
            <a:r>
              <a:rPr lang="en-US" baseline="50000"/>
              <a:t>1</a:t>
            </a:r>
            <a:endParaRPr lang="et-EE" baseline="5000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2024844" y="6275979"/>
            <a:ext cx="28075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6504" y="6352143"/>
            <a:ext cx="583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/>
              <a:t>1. </a:t>
            </a:r>
            <a:r>
              <a:rPr lang="en-US"/>
              <a:t>BMS – </a:t>
            </a:r>
            <a:r>
              <a:rPr lang="en-US" i="1"/>
              <a:t>Battery Management System </a:t>
            </a:r>
            <a:r>
              <a:rPr lang="en-US"/>
              <a:t>- Akuhaldussüsteem</a:t>
            </a:r>
            <a:endParaRPr lang="et-EE"/>
          </a:p>
        </p:txBody>
      </p:sp>
      <p:sp>
        <p:nvSpPr>
          <p:cNvPr id="5" name="Rectangle 4"/>
          <p:cNvSpPr/>
          <p:nvPr/>
        </p:nvSpPr>
        <p:spPr>
          <a:xfrm>
            <a:off x="3997324" y="5051425"/>
            <a:ext cx="1311275" cy="203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TextBox 8"/>
          <p:cNvSpPr txBox="1"/>
          <p:nvPr/>
        </p:nvSpPr>
        <p:spPr>
          <a:xfrm>
            <a:off x="6051114" y="4449118"/>
            <a:ext cx="9497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/>
              <a:t>Halli andur</a:t>
            </a:r>
            <a:endParaRPr lang="et-EE" sz="1200"/>
          </a:p>
        </p:txBody>
      </p:sp>
      <p:sp>
        <p:nvSpPr>
          <p:cNvPr id="11" name="Rectangle 10"/>
          <p:cNvSpPr/>
          <p:nvPr/>
        </p:nvSpPr>
        <p:spPr>
          <a:xfrm>
            <a:off x="4652961" y="3529202"/>
            <a:ext cx="655638" cy="203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extBox 11"/>
          <p:cNvSpPr txBox="1"/>
          <p:nvPr/>
        </p:nvSpPr>
        <p:spPr>
          <a:xfrm>
            <a:off x="6051113" y="3856187"/>
            <a:ext cx="114978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/>
              <a:t>Temp. andurid</a:t>
            </a:r>
            <a:endParaRPr lang="et-EE" sz="1200"/>
          </a:p>
        </p:txBody>
      </p:sp>
      <p:sp>
        <p:nvSpPr>
          <p:cNvPr id="13" name="Rectangle 12"/>
          <p:cNvSpPr/>
          <p:nvPr/>
        </p:nvSpPr>
        <p:spPr>
          <a:xfrm>
            <a:off x="8850763" y="2798952"/>
            <a:ext cx="655638" cy="203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extBox 14"/>
          <p:cNvSpPr txBox="1"/>
          <p:nvPr/>
        </p:nvSpPr>
        <p:spPr>
          <a:xfrm>
            <a:off x="8850763" y="2715886"/>
            <a:ext cx="13600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Kontaktor</a:t>
            </a:r>
            <a:endParaRPr lang="et-EE"/>
          </a:p>
        </p:txBody>
      </p:sp>
      <p:sp>
        <p:nvSpPr>
          <p:cNvPr id="18" name="Rectangle 17"/>
          <p:cNvSpPr/>
          <p:nvPr/>
        </p:nvSpPr>
        <p:spPr>
          <a:xfrm>
            <a:off x="9376569" y="4658754"/>
            <a:ext cx="1311275" cy="522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extBox 15"/>
          <p:cNvSpPr txBox="1"/>
          <p:nvPr/>
        </p:nvSpPr>
        <p:spPr>
          <a:xfrm>
            <a:off x="9475445" y="4668705"/>
            <a:ext cx="1212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Kontroller</a:t>
            </a:r>
            <a:endParaRPr lang="et-EE"/>
          </a:p>
        </p:txBody>
      </p:sp>
      <p:sp>
        <p:nvSpPr>
          <p:cNvPr id="19" name="Rectangle 18"/>
          <p:cNvSpPr/>
          <p:nvPr/>
        </p:nvSpPr>
        <p:spPr>
          <a:xfrm>
            <a:off x="10739398" y="4465038"/>
            <a:ext cx="1311275" cy="522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extBox 16"/>
          <p:cNvSpPr txBox="1"/>
          <p:nvPr/>
        </p:nvSpPr>
        <p:spPr>
          <a:xfrm>
            <a:off x="11218317" y="4484039"/>
            <a:ext cx="9125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Mootor</a:t>
            </a:r>
            <a:endParaRPr lang="et-EE"/>
          </a:p>
        </p:txBody>
      </p:sp>
      <p:sp>
        <p:nvSpPr>
          <p:cNvPr id="20" name="TextBox 19"/>
          <p:cNvSpPr txBox="1"/>
          <p:nvPr/>
        </p:nvSpPr>
        <p:spPr>
          <a:xfrm>
            <a:off x="8284820" y="2119411"/>
            <a:ext cx="6865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SW2</a:t>
            </a:r>
            <a:endParaRPr lang="et-EE"/>
          </a:p>
        </p:txBody>
      </p:sp>
      <p:sp>
        <p:nvSpPr>
          <p:cNvPr id="21" name="TextBox 20"/>
          <p:cNvSpPr txBox="1"/>
          <p:nvPr/>
        </p:nvSpPr>
        <p:spPr>
          <a:xfrm>
            <a:off x="8780485" y="4402951"/>
            <a:ext cx="6195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SW1</a:t>
            </a:r>
            <a:endParaRPr lang="et-EE"/>
          </a:p>
        </p:txBody>
      </p:sp>
      <p:sp>
        <p:nvSpPr>
          <p:cNvPr id="22" name="Rectangle 21"/>
          <p:cNvSpPr/>
          <p:nvPr/>
        </p:nvSpPr>
        <p:spPr>
          <a:xfrm>
            <a:off x="9021735" y="4203959"/>
            <a:ext cx="269413" cy="261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extBox 23"/>
          <p:cNvSpPr txBox="1"/>
          <p:nvPr/>
        </p:nvSpPr>
        <p:spPr>
          <a:xfrm>
            <a:off x="8782215" y="5080514"/>
            <a:ext cx="1589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Laadimispesa</a:t>
            </a:r>
            <a:endParaRPr lang="et-EE"/>
          </a:p>
        </p:txBody>
      </p:sp>
      <p:cxnSp>
        <p:nvCxnSpPr>
          <p:cNvPr id="25" name="Straight Arrow Connector 24"/>
          <p:cNvCxnSpPr>
            <a:cxnSpLocks/>
            <a:stCxn id="24" idx="1"/>
          </p:cNvCxnSpPr>
          <p:nvPr/>
        </p:nvCxnSpPr>
        <p:spPr>
          <a:xfrm flipH="1">
            <a:off x="8156813" y="5265180"/>
            <a:ext cx="62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291149" y="2036525"/>
            <a:ext cx="1170664" cy="493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3804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PROTOTÜÜP</a:t>
            </a:r>
            <a:endParaRPr lang="et-E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24" y="1123950"/>
            <a:ext cx="9217377" cy="51847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122007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Jahutustorustik</a:t>
            </a:r>
            <a:endParaRPr lang="et-EE"/>
          </a:p>
        </p:txBody>
      </p:sp>
      <p:sp>
        <p:nvSpPr>
          <p:cNvPr id="8" name="TextBox 7"/>
          <p:cNvSpPr txBox="1"/>
          <p:nvPr/>
        </p:nvSpPr>
        <p:spPr>
          <a:xfrm>
            <a:off x="2889787" y="5778540"/>
            <a:ext cx="76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Pump</a:t>
            </a:r>
            <a:endParaRPr lang="et-EE"/>
          </a:p>
        </p:txBody>
      </p:sp>
      <p:sp>
        <p:nvSpPr>
          <p:cNvPr id="9" name="TextBox 8"/>
          <p:cNvSpPr txBox="1"/>
          <p:nvPr/>
        </p:nvSpPr>
        <p:spPr>
          <a:xfrm>
            <a:off x="8264430" y="4931598"/>
            <a:ext cx="121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Halli andur</a:t>
            </a:r>
            <a:endParaRPr lang="et-EE"/>
          </a:p>
        </p:txBody>
      </p:sp>
      <p:sp>
        <p:nvSpPr>
          <p:cNvPr id="10" name="TextBox 9"/>
          <p:cNvSpPr txBox="1"/>
          <p:nvPr/>
        </p:nvSpPr>
        <p:spPr>
          <a:xfrm>
            <a:off x="9281776" y="4449121"/>
            <a:ext cx="62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BMS</a:t>
            </a:r>
            <a:endParaRPr lang="et-EE"/>
          </a:p>
        </p:txBody>
      </p:sp>
      <p:sp>
        <p:nvSpPr>
          <p:cNvPr id="11" name="TextBox 10"/>
          <p:cNvSpPr txBox="1"/>
          <p:nvPr/>
        </p:nvSpPr>
        <p:spPr>
          <a:xfrm>
            <a:off x="9792047" y="3682343"/>
            <a:ext cx="116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Kontroller</a:t>
            </a:r>
            <a:endParaRPr lang="et-EE"/>
          </a:p>
        </p:txBody>
      </p:sp>
      <p:sp>
        <p:nvSpPr>
          <p:cNvPr id="12" name="TextBox 11"/>
          <p:cNvSpPr txBox="1"/>
          <p:nvPr/>
        </p:nvSpPr>
        <p:spPr>
          <a:xfrm>
            <a:off x="3236100" y="1373036"/>
            <a:ext cx="117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ICR18650</a:t>
            </a:r>
            <a:endParaRPr lang="et-EE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21908" y="1742368"/>
            <a:ext cx="77739" cy="89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2114550" y="3306673"/>
            <a:ext cx="61072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>
            <a:off x="2114550" y="3306673"/>
            <a:ext cx="1121550" cy="45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8" idx="3"/>
          </p:cNvCxnSpPr>
          <p:nvPr/>
        </p:nvCxnSpPr>
        <p:spPr>
          <a:xfrm flipV="1">
            <a:off x="3657600" y="4789822"/>
            <a:ext cx="1730188" cy="117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9" idx="1"/>
          </p:cNvCxnSpPr>
          <p:nvPr/>
        </p:nvCxnSpPr>
        <p:spPr>
          <a:xfrm flipH="1" flipV="1">
            <a:off x="7190341" y="4464917"/>
            <a:ext cx="1074089" cy="651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0" idx="1"/>
          </p:cNvCxnSpPr>
          <p:nvPr/>
        </p:nvCxnSpPr>
        <p:spPr>
          <a:xfrm flipH="1" flipV="1">
            <a:off x="7190341" y="3491339"/>
            <a:ext cx="2091435" cy="114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1" idx="1"/>
          </p:cNvCxnSpPr>
          <p:nvPr/>
        </p:nvCxnSpPr>
        <p:spPr>
          <a:xfrm flipH="1" flipV="1">
            <a:off x="8489576" y="3160937"/>
            <a:ext cx="1302471" cy="70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551987" y="3193528"/>
            <a:ext cx="116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Kontaktor</a:t>
            </a:r>
            <a:endParaRPr lang="et-EE"/>
          </a:p>
        </p:txBody>
      </p:sp>
      <p:cxnSp>
        <p:nvCxnSpPr>
          <p:cNvPr id="37" name="Straight Arrow Connector 36"/>
          <p:cNvCxnSpPr>
            <a:cxnSpLocks/>
            <a:stCxn id="35" idx="1"/>
          </p:cNvCxnSpPr>
          <p:nvPr/>
        </p:nvCxnSpPr>
        <p:spPr>
          <a:xfrm flipH="1" flipV="1">
            <a:off x="8561294" y="2394159"/>
            <a:ext cx="1990693" cy="98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86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TULEVANE TÖÖ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Ehitada:</a:t>
            </a:r>
          </a:p>
          <a:p>
            <a:pPr lvl="1"/>
            <a:r>
              <a:rPr lang="en-US"/>
              <a:t>Koguda laboris empiirilisi andmeid,</a:t>
            </a:r>
          </a:p>
          <a:p>
            <a:pPr lvl="1"/>
            <a:r>
              <a:rPr lang="en-US"/>
              <a:t>Tööstuslik disain,</a:t>
            </a:r>
          </a:p>
          <a:p>
            <a:pPr lvl="1"/>
            <a:r>
              <a:rPr lang="en-US"/>
              <a:t>LiPo elemendid.</a:t>
            </a:r>
          </a:p>
          <a:p>
            <a:r>
              <a:rPr lang="en-US"/>
              <a:t>Mudel:</a:t>
            </a:r>
          </a:p>
          <a:p>
            <a:pPr lvl="1"/>
            <a:r>
              <a:rPr lang="en-US"/>
              <a:t>Staatilisest dünaamiliseks,</a:t>
            </a:r>
          </a:p>
          <a:p>
            <a:pPr lvl="1"/>
            <a:r>
              <a:rPr lang="en-US"/>
              <a:t>Mitme mootoriga süsteemid.</a:t>
            </a:r>
          </a:p>
          <a:p>
            <a:r>
              <a:rPr lang="en-US"/>
              <a:t>BMS:</a:t>
            </a:r>
          </a:p>
          <a:p>
            <a:pPr lvl="1"/>
            <a:r>
              <a:rPr lang="en-US"/>
              <a:t>Teadus- ja arendustegevus.</a:t>
            </a:r>
          </a:p>
          <a:p>
            <a:r>
              <a:rPr lang="en-US"/>
              <a:t>Toota ja turustada.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72096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Energiasalvesti</a:t>
            </a:r>
            <a:r>
              <a:rPr lang="en-US" dirty="0"/>
              <a:t> </a:t>
            </a:r>
            <a:r>
              <a:rPr lang="en-US" dirty="0" err="1"/>
              <a:t>mudel</a:t>
            </a:r>
            <a:r>
              <a:rPr lang="en-US" dirty="0"/>
              <a:t> </a:t>
            </a:r>
            <a:r>
              <a:rPr lang="en-US" dirty="0" err="1"/>
              <a:t>elektrilisele</a:t>
            </a:r>
            <a:r>
              <a:rPr lang="en-US" dirty="0"/>
              <a:t> </a:t>
            </a:r>
            <a:r>
              <a:rPr lang="en-US" dirty="0" err="1"/>
              <a:t>õhusõidukile</a:t>
            </a:r>
            <a:endParaRPr lang="et-E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Tõnis Lusmägi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3091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OPTIMEERIMINE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2898648" cy="365125"/>
          </a:xfrm>
        </p:spPr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612901"/>
              </p:ext>
            </p:extLst>
          </p:nvPr>
        </p:nvGraphicFramePr>
        <p:xfrm>
          <a:off x="1141469" y="1726966"/>
          <a:ext cx="2741613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0" name="Mathcad" r:id="rId3" imgW="2876400" imgH="714240" progId="Mathcad">
                  <p:embed/>
                </p:oleObj>
              </mc:Choice>
              <mc:Fallback>
                <p:oleObj name="Mathcad" r:id="rId3" imgW="2876400" imgH="714240" progId="Mathcad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1469" y="1726966"/>
                        <a:ext cx="2741613" cy="68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238811"/>
              </p:ext>
            </p:extLst>
          </p:nvPr>
        </p:nvGraphicFramePr>
        <p:xfrm>
          <a:off x="4454711" y="2220155"/>
          <a:ext cx="27432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" name="Mathcad" r:id="rId5" imgW="2876400" imgH="704880" progId="Mathcad">
                  <p:embed/>
                </p:oleObj>
              </mc:Choice>
              <mc:Fallback>
                <p:oleObj name="Mathcad" r:id="rId5" imgW="2876400" imgH="704880" progId="Mathcad">
                  <p:embed/>
                  <p:pic>
                    <p:nvPicPr>
                      <p:cNvPr id="6" name="Content Placeholder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54711" y="2220155"/>
                        <a:ext cx="27432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640718"/>
              </p:ext>
            </p:extLst>
          </p:nvPr>
        </p:nvGraphicFramePr>
        <p:xfrm>
          <a:off x="4454711" y="3574683"/>
          <a:ext cx="27432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" name="Mathcad" r:id="rId7" imgW="2876400" imgH="495360" progId="Mathcad">
                  <p:embed/>
                </p:oleObj>
              </mc:Choice>
              <mc:Fallback>
                <p:oleObj name="Mathcad" r:id="rId7" imgW="2876400" imgH="495360" progId="Mathcad">
                  <p:embed/>
                  <p:pic>
                    <p:nvPicPr>
                      <p:cNvPr id="7" name="Content Placeholder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54711" y="3574683"/>
                        <a:ext cx="274320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771646"/>
              </p:ext>
            </p:extLst>
          </p:nvPr>
        </p:nvGraphicFramePr>
        <p:xfrm>
          <a:off x="4454711" y="4118523"/>
          <a:ext cx="361156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" name="Mathcad" r:id="rId9" imgW="3781440" imgH="961920" progId="Mathcad">
                  <p:embed/>
                </p:oleObj>
              </mc:Choice>
              <mc:Fallback>
                <p:oleObj name="Mathcad" r:id="rId9" imgW="3781440" imgH="961920" progId="Mathcad">
                  <p:embed/>
                  <p:pic>
                    <p:nvPicPr>
                      <p:cNvPr id="10" name="Content Placeholder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54711" y="4118523"/>
                        <a:ext cx="3611562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300791"/>
              </p:ext>
            </p:extLst>
          </p:nvPr>
        </p:nvGraphicFramePr>
        <p:xfrm>
          <a:off x="8202613" y="2253811"/>
          <a:ext cx="2741613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4" name="Mathcad" r:id="rId11" imgW="2876400" imgH="714240" progId="Mathcad">
                  <p:embed/>
                </p:oleObj>
              </mc:Choice>
              <mc:Fallback>
                <p:oleObj name="Mathcad" r:id="rId11" imgW="2876400" imgH="714240" progId="Mathcad">
                  <p:embed/>
                  <p:pic>
                    <p:nvPicPr>
                      <p:cNvPr id="12" name="Content Placeholder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02613" y="2253811"/>
                        <a:ext cx="2741613" cy="68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082638"/>
              </p:ext>
            </p:extLst>
          </p:nvPr>
        </p:nvGraphicFramePr>
        <p:xfrm>
          <a:off x="8201026" y="3574683"/>
          <a:ext cx="27432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5" name="Mathcad" r:id="rId13" imgW="2876400" imgH="457200" progId="Mathcad">
                  <p:embed/>
                </p:oleObj>
              </mc:Choice>
              <mc:Fallback>
                <p:oleObj name="Mathcad" r:id="rId13" imgW="2876400" imgH="457200" progId="Mathcad">
                  <p:embed/>
                  <p:pic>
                    <p:nvPicPr>
                      <p:cNvPr id="13" name="Content Placeholder 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1026" y="3574683"/>
                        <a:ext cx="27432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845208"/>
              </p:ext>
            </p:extLst>
          </p:nvPr>
        </p:nvGraphicFramePr>
        <p:xfrm>
          <a:off x="8202613" y="4145510"/>
          <a:ext cx="36131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6" name="Mathcad" r:id="rId15" imgW="3781440" imgH="905040" progId="Mathcad">
                  <p:embed/>
                </p:oleObj>
              </mc:Choice>
              <mc:Fallback>
                <p:oleObj name="Mathcad" r:id="rId15" imgW="3781440" imgH="905040" progId="Mathcad">
                  <p:embed/>
                  <p:pic>
                    <p:nvPicPr>
                      <p:cNvPr id="11" name="Content Placeholder 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02613" y="4145510"/>
                        <a:ext cx="3613150" cy="869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454711" y="1563840"/>
            <a:ext cx="2898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ICR18650-26F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02613" y="1563840"/>
            <a:ext cx="287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INR18650-25R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1" r="40329" b="7812"/>
          <a:stretch/>
        </p:blipFill>
        <p:spPr>
          <a:xfrm>
            <a:off x="1795097" y="3203678"/>
            <a:ext cx="950259" cy="2545358"/>
          </a:xfrm>
          <a:prstGeom prst="rect">
            <a:avLst/>
          </a:prstGeom>
        </p:spPr>
      </p:pic>
      <p:graphicFrame>
        <p:nvGraphicFramePr>
          <p:cNvPr id="20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368448"/>
              </p:ext>
            </p:extLst>
          </p:nvPr>
        </p:nvGraphicFramePr>
        <p:xfrm>
          <a:off x="4454711" y="2921962"/>
          <a:ext cx="27432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7" name="Mathcad" r:id="rId18" imgW="2876400" imgH="523800" progId="Mathcad">
                  <p:embed/>
                </p:oleObj>
              </mc:Choice>
              <mc:Fallback>
                <p:oleObj name="Mathcad" r:id="rId18" imgW="2876400" imgH="523800" progId="Mathcad">
                  <p:embed/>
                  <p:pic>
                    <p:nvPicPr>
                      <p:cNvPr id="7" name="Content Placeholder 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54711" y="2921962"/>
                        <a:ext cx="2743200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146974"/>
              </p:ext>
            </p:extLst>
          </p:nvPr>
        </p:nvGraphicFramePr>
        <p:xfrm>
          <a:off x="8202613" y="2932113"/>
          <a:ext cx="27432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8" name="Mathcad" r:id="rId20" imgW="2876400" imgH="504720" progId="Mathcad">
                  <p:embed/>
                </p:oleObj>
              </mc:Choice>
              <mc:Fallback>
                <p:oleObj name="Mathcad" r:id="rId20" imgW="2876400" imgH="504720" progId="Mathcad">
                  <p:embed/>
                  <p:pic>
                    <p:nvPicPr>
                      <p:cNvPr id="20" name="Content Placeholder 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202613" y="2932113"/>
                        <a:ext cx="2743200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35085"/>
              </p:ext>
            </p:extLst>
          </p:nvPr>
        </p:nvGraphicFramePr>
        <p:xfrm>
          <a:off x="4454711" y="5069313"/>
          <a:ext cx="274320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9" name="Mathcad" r:id="rId22" imgW="2876400" imgH="399960" progId="Mathcad">
                  <p:embed/>
                </p:oleObj>
              </mc:Choice>
              <mc:Fallback>
                <p:oleObj name="Mathcad" r:id="rId22" imgW="2876400" imgH="399960" progId="Mathcad">
                  <p:embed/>
                  <p:pic>
                    <p:nvPicPr>
                      <p:cNvPr id="20" name="Content Placeholder 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454711" y="5069313"/>
                        <a:ext cx="2743200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988267"/>
              </p:ext>
            </p:extLst>
          </p:nvPr>
        </p:nvGraphicFramePr>
        <p:xfrm>
          <a:off x="8201026" y="5069313"/>
          <a:ext cx="274320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" name="Mathcad" r:id="rId24" imgW="2876400" imgH="399960" progId="Mathcad">
                  <p:embed/>
                </p:oleObj>
              </mc:Choice>
              <mc:Fallback>
                <p:oleObj name="Mathcad" r:id="rId24" imgW="2876400" imgH="399960" progId="Mathcad">
                  <p:embed/>
                  <p:pic>
                    <p:nvPicPr>
                      <p:cNvPr id="22" name="Content Placeholder 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201026" y="5069313"/>
                        <a:ext cx="2743200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578919"/>
              </p:ext>
            </p:extLst>
          </p:nvPr>
        </p:nvGraphicFramePr>
        <p:xfrm>
          <a:off x="4454711" y="5444236"/>
          <a:ext cx="36115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" name="Mathcad" r:id="rId26" imgW="3781440" imgH="314280" progId="Mathcad">
                  <p:embed/>
                </p:oleObj>
              </mc:Choice>
              <mc:Fallback>
                <p:oleObj name="Mathcad" r:id="rId26" imgW="3781440" imgH="314280" progId="Mathcad">
                  <p:embed/>
                  <p:pic>
                    <p:nvPicPr>
                      <p:cNvPr id="11" name="Content Placeholder 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454711" y="5444236"/>
                        <a:ext cx="3611562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848393"/>
              </p:ext>
            </p:extLst>
          </p:nvPr>
        </p:nvGraphicFramePr>
        <p:xfrm>
          <a:off x="8201026" y="5465225"/>
          <a:ext cx="3613150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" name="Mathcad" r:id="rId28" imgW="3781440" imgH="295200" progId="Mathcad">
                  <p:embed/>
                </p:oleObj>
              </mc:Choice>
              <mc:Fallback>
                <p:oleObj name="Mathcad" r:id="rId28" imgW="3781440" imgH="295200" progId="Mathcad">
                  <p:embed/>
                  <p:pic>
                    <p:nvPicPr>
                      <p:cNvPr id="17" name="Content Placeholder 5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201026" y="5465225"/>
                        <a:ext cx="3613150" cy="28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413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PROTOTÜÜP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  <p:pic>
        <p:nvPicPr>
          <p:cNvPr id="6" name="Korpus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1123950"/>
            <a:ext cx="9217025" cy="5184775"/>
          </a:xfrm>
        </p:spPr>
      </p:pic>
    </p:spTree>
    <p:extLst>
      <p:ext uri="{BB962C8B-B14F-4D97-AF65-F5344CB8AC3E}">
        <p14:creationId xmlns:p14="http://schemas.microsoft.com/office/powerpoint/2010/main" val="387396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SISUKORD</a:t>
            </a:r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Sissejuhatus.</a:t>
            </a:r>
          </a:p>
          <a:p>
            <a:r>
              <a:rPr lang="en-US"/>
              <a:t>Elektriline motoparaplaan.</a:t>
            </a:r>
          </a:p>
          <a:p>
            <a:r>
              <a:rPr lang="en-US"/>
              <a:t>Energiasalvesti:</a:t>
            </a:r>
          </a:p>
          <a:p>
            <a:pPr lvl="1"/>
            <a:r>
              <a:rPr lang="en-US"/>
              <a:t>Element,</a:t>
            </a:r>
          </a:p>
          <a:p>
            <a:pPr lvl="1"/>
            <a:r>
              <a:rPr lang="en-US"/>
              <a:t>Ühendusviis,</a:t>
            </a:r>
          </a:p>
          <a:p>
            <a:pPr lvl="1"/>
            <a:r>
              <a:rPr lang="en-US"/>
              <a:t>Juhistik,</a:t>
            </a:r>
          </a:p>
          <a:p>
            <a:pPr lvl="1"/>
            <a:r>
              <a:rPr lang="en-US"/>
              <a:t>Skeem,</a:t>
            </a:r>
          </a:p>
          <a:p>
            <a:pPr lvl="1"/>
            <a:r>
              <a:rPr lang="en-US"/>
              <a:t>Prototüüp.</a:t>
            </a:r>
          </a:p>
          <a:p>
            <a:endParaRPr lang="en-US"/>
          </a:p>
          <a:p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0204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SISSEJUHATUS</a:t>
            </a:r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Probleem: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On vaja energiaallikat, mis tagab paramootorile 4000 W mehaanilist võimsust, vähemalt 12 minutit.</a:t>
            </a:r>
          </a:p>
          <a:p>
            <a:pPr lvl="6"/>
            <a:endParaRPr lang="en-US"/>
          </a:p>
          <a:p>
            <a:r>
              <a:rPr lang="en-US"/>
              <a:t>Eesmärk: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Koostada energiasalvesti mudel.</a:t>
            </a:r>
          </a:p>
          <a:p>
            <a:pPr lvl="6"/>
            <a:endParaRPr lang="en-US"/>
          </a:p>
          <a:p>
            <a:r>
              <a:rPr lang="en-US"/>
              <a:t>Hüpotees: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Mootori andmete, akuelemendi andmete ja süsteemi töökestuse põhjal on võimalik modelleerida optimaalse elementide koguse ja –asetusega energiasalvesti.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46808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ELEKTRILINE MOTOPARAPLAAN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93" y="3038415"/>
            <a:ext cx="8203406" cy="289321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2" t="9791" r="12905" b="14650"/>
          <a:stretch/>
        </p:blipFill>
        <p:spPr>
          <a:xfrm>
            <a:off x="3508248" y="1119266"/>
            <a:ext cx="1985359" cy="237699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864026" y="2307761"/>
                <a:ext cx="18028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t-E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t-EE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ü</m:t>
                          </m:r>
                          <m:r>
                            <a:rPr lang="et-E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t-EE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71%</m:t>
                      </m:r>
                    </m:oMath>
                  </m:oMathPara>
                </a14:m>
                <a:endParaRPr lang="et-EE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026" y="2307761"/>
                <a:ext cx="1802866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864026" y="1830649"/>
                <a:ext cx="32022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𝑜𝑜𝑡𝑜𝑟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−ü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h𝑒𝑛𝑑𝑢𝑠</m:t>
                      </m:r>
                    </m:oMath>
                  </m:oMathPara>
                </a14:m>
                <a:endParaRPr lang="et-EE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026" y="1830649"/>
                <a:ext cx="32022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ENERGIASALVESTI</a:t>
            </a:r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www.tktk.ee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25" y="1325562"/>
            <a:ext cx="4829175" cy="4781550"/>
          </a:xfrm>
        </p:spPr>
      </p:pic>
    </p:spTree>
    <p:extLst>
      <p:ext uri="{BB962C8B-B14F-4D97-AF65-F5344CB8AC3E}">
        <p14:creationId xmlns:p14="http://schemas.microsoft.com/office/powerpoint/2010/main" val="355843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09" y="1986907"/>
            <a:ext cx="4263444" cy="2842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ELEMENT</a:t>
            </a:r>
            <a:endParaRPr lang="et-EE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335384"/>
              </p:ext>
            </p:extLst>
          </p:nvPr>
        </p:nvGraphicFramePr>
        <p:xfrm>
          <a:off x="2034862" y="1962160"/>
          <a:ext cx="5711825" cy="28917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78150">
                  <a:extLst>
                    <a:ext uri="{9D8B030D-6E8A-4147-A177-3AD203B41FA5}">
                      <a16:colId xmlns:a16="http://schemas.microsoft.com/office/drawing/2014/main" val="3126692583"/>
                    </a:ext>
                  </a:extLst>
                </a:gridCol>
                <a:gridCol w="2733675">
                  <a:extLst>
                    <a:ext uri="{9D8B030D-6E8A-4147-A177-3AD203B41FA5}">
                      <a16:colId xmlns:a16="http://schemas.microsoft.com/office/drawing/2014/main" val="34049933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Element</a:t>
                      </a:r>
                      <a:endParaRPr lang="et-EE" sz="2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t-EE" sz="280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ICR18650-26F</a:t>
                      </a:r>
                      <a:endParaRPr lang="et-EE" sz="2800" b="0" i="0" u="none" strike="noStrike">
                        <a:solidFill>
                          <a:srgbClr val="00B05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479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t-EE" sz="28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Keemia</a:t>
                      </a:r>
                      <a:endParaRPr lang="et-EE" sz="2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t-EE" sz="28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ICR</a:t>
                      </a:r>
                      <a:r>
                        <a:rPr lang="en-US" sz="2800" u="none" strike="noStrike" baseline="500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lang="et-EE" sz="2800" b="0" i="0" u="none" strike="noStrike" baseline="50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752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Standardsuurus</a:t>
                      </a:r>
                      <a:endParaRPr lang="et-EE" sz="2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18650</a:t>
                      </a:r>
                      <a:r>
                        <a:rPr lang="en-US" sz="2800" b="0" i="0" u="none" strike="noStrike" baseline="500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endParaRPr lang="et-EE" sz="2800" b="0" i="0" u="none" strike="noStrike" baseline="50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74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t-EE" sz="28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Pinge</a:t>
                      </a:r>
                      <a:endParaRPr lang="et-EE" sz="2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t-EE" sz="28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3,7 V</a:t>
                      </a:r>
                      <a:endParaRPr lang="et-EE" sz="2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821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t-EE" sz="28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Mahutavus</a:t>
                      </a:r>
                      <a:endParaRPr lang="et-EE" sz="2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t-EE" sz="280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2,6 Ah</a:t>
                      </a:r>
                      <a:endParaRPr lang="et-EE" sz="2800" b="0" i="0" u="none" strike="noStrike">
                        <a:solidFill>
                          <a:srgbClr val="00B05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21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t-EE" sz="28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Max. C-väärtus</a:t>
                      </a:r>
                      <a:endParaRPr lang="et-EE" sz="2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t-EE" sz="280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2C</a:t>
                      </a:r>
                      <a:endParaRPr lang="et-EE" sz="2800" b="0" i="0" u="none" strike="noStrike">
                        <a:solidFill>
                          <a:srgbClr val="00B05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70187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2034862" y="5910854"/>
            <a:ext cx="28075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06522" y="5987018"/>
            <a:ext cx="445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/>
              <a:t>1. </a:t>
            </a:r>
            <a:r>
              <a:rPr lang="en-US"/>
              <a:t>Liitium-koobalt-oksiid</a:t>
            </a:r>
            <a:endParaRPr lang="et-EE"/>
          </a:p>
        </p:txBody>
      </p:sp>
      <p:sp>
        <p:nvSpPr>
          <p:cNvPr id="14" name="TextBox 13"/>
          <p:cNvSpPr txBox="1"/>
          <p:nvPr/>
        </p:nvSpPr>
        <p:spPr>
          <a:xfrm>
            <a:off x="1906523" y="6350131"/>
            <a:ext cx="445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/>
              <a:t>2.</a:t>
            </a:r>
            <a:r>
              <a:rPr lang="en-US"/>
              <a:t> 18 x 65 (mm),  IEC 61960</a:t>
            </a:r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75187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87" y="1730670"/>
            <a:ext cx="6104586" cy="3433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446" y="274320"/>
            <a:ext cx="9144671" cy="630936"/>
          </a:xfrm>
        </p:spPr>
        <p:txBody>
          <a:bodyPr/>
          <a:lstStyle/>
          <a:p>
            <a:r>
              <a:rPr lang="en-US"/>
              <a:t>ÜHENDUSVIIS - 15S14P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8564" y="6356350"/>
            <a:ext cx="2898648" cy="365125"/>
          </a:xfrm>
        </p:spPr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168943"/>
              </p:ext>
            </p:extLst>
          </p:nvPr>
        </p:nvGraphicFramePr>
        <p:xfrm>
          <a:off x="978889" y="2123948"/>
          <a:ext cx="4415726" cy="301371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686939">
                  <a:extLst>
                    <a:ext uri="{9D8B030D-6E8A-4147-A177-3AD203B41FA5}">
                      <a16:colId xmlns:a16="http://schemas.microsoft.com/office/drawing/2014/main" val="2750877945"/>
                    </a:ext>
                  </a:extLst>
                </a:gridCol>
                <a:gridCol w="1049337">
                  <a:extLst>
                    <a:ext uri="{9D8B030D-6E8A-4147-A177-3AD203B41FA5}">
                      <a16:colId xmlns:a16="http://schemas.microsoft.com/office/drawing/2014/main" val="2272355558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49247041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Parameeter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Väärtus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Ühik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1346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Nimipinge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55,5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334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Nimimahutavus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36,4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Ah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4858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Elementide </a:t>
                      </a:r>
                      <a:r>
                        <a:rPr lang="en-US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kogus</a:t>
                      </a:r>
                      <a:endParaRPr lang="et-EE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210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tk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0383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</a:t>
                      </a:r>
                      <a:r>
                        <a:rPr lang="en-US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x.</a:t>
                      </a: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C-väärtus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2,4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63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Kestusaeg paraplaanil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23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min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781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Ühendusviis</a:t>
                      </a:r>
                      <a:endParaRPr lang="et-EE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t-EE" sz="18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15S14P</a:t>
                      </a: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t-EE" sz="18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4450" marR="44450" marT="9525" marB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527625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9115154" y="3552825"/>
            <a:ext cx="2348184" cy="1808941"/>
          </a:xfrm>
          <a:prstGeom prst="straightConnector1">
            <a:avLst/>
          </a:prstGeom>
          <a:ln>
            <a:headEnd type="oval" w="sm" len="sm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 flipV="1">
            <a:off x="6203852" y="3630803"/>
            <a:ext cx="2173445" cy="1730963"/>
          </a:xfrm>
          <a:prstGeom prst="straightConnector1">
            <a:avLst/>
          </a:prstGeom>
          <a:ln>
            <a:headEnd type="oval" w="sm" len="sm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258023" y="4532731"/>
            <a:ext cx="54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15S</a:t>
            </a:r>
            <a:endParaRPr lang="et-EE"/>
          </a:p>
        </p:txBody>
      </p:sp>
      <p:sp>
        <p:nvSpPr>
          <p:cNvPr id="24" name="TextBox 23"/>
          <p:cNvSpPr txBox="1"/>
          <p:nvPr/>
        </p:nvSpPr>
        <p:spPr>
          <a:xfrm>
            <a:off x="6692496" y="4532731"/>
            <a:ext cx="58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14P</a:t>
            </a:r>
            <a:endParaRPr lang="et-EE"/>
          </a:p>
        </p:txBody>
      </p:sp>
      <p:sp>
        <p:nvSpPr>
          <p:cNvPr id="10" name="TextBox 9"/>
          <p:cNvSpPr txBox="1"/>
          <p:nvPr/>
        </p:nvSpPr>
        <p:spPr>
          <a:xfrm>
            <a:off x="978889" y="1546004"/>
            <a:ext cx="177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Spetsifikaat</a:t>
            </a:r>
            <a:endParaRPr lang="et-EE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15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MOODUL – 14P</a:t>
            </a:r>
            <a:endParaRPr lang="et-E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24" y="1123950"/>
            <a:ext cx="9217377" cy="51847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  <p:sp>
        <p:nvSpPr>
          <p:cNvPr id="7" name="TextBox 6"/>
          <p:cNvSpPr txBox="1"/>
          <p:nvPr/>
        </p:nvSpPr>
        <p:spPr>
          <a:xfrm>
            <a:off x="929732" y="4368102"/>
            <a:ext cx="141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Separaatorid</a:t>
            </a:r>
            <a:endParaRPr lang="et-EE"/>
          </a:p>
        </p:txBody>
      </p:sp>
      <p:sp>
        <p:nvSpPr>
          <p:cNvPr id="8" name="TextBox 7"/>
          <p:cNvSpPr txBox="1"/>
          <p:nvPr/>
        </p:nvSpPr>
        <p:spPr>
          <a:xfrm>
            <a:off x="9601743" y="2673774"/>
            <a:ext cx="123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Plaatjuhid</a:t>
            </a:r>
            <a:endParaRPr lang="et-EE"/>
          </a:p>
        </p:txBody>
      </p:sp>
      <p:sp>
        <p:nvSpPr>
          <p:cNvPr id="10" name="TextBox 9"/>
          <p:cNvSpPr txBox="1"/>
          <p:nvPr/>
        </p:nvSpPr>
        <p:spPr>
          <a:xfrm>
            <a:off x="3483085" y="1172135"/>
            <a:ext cx="173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Sularite ühenduspesad</a:t>
            </a:r>
            <a:endParaRPr lang="et-EE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132729" y="1818466"/>
            <a:ext cx="217544" cy="168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350272" y="1818466"/>
            <a:ext cx="454810" cy="131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2348753" y="3899647"/>
            <a:ext cx="1783976" cy="653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48753" y="4552768"/>
            <a:ext cx="2001519" cy="120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1"/>
          </p:cNvCxnSpPr>
          <p:nvPr/>
        </p:nvCxnSpPr>
        <p:spPr>
          <a:xfrm flipH="1" flipV="1">
            <a:off x="8184776" y="1936376"/>
            <a:ext cx="1416967" cy="92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283388" y="2858440"/>
            <a:ext cx="1318355" cy="104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70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JUHISTIK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www.tktk.ee</a:t>
            </a:r>
            <a:endParaRPr lang="et-EE" dirty="0"/>
          </a:p>
        </p:txBody>
      </p:sp>
      <p:pic>
        <p:nvPicPr>
          <p:cNvPr id="7" name="Juhistik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1123950"/>
            <a:ext cx="9217025" cy="5184775"/>
          </a:xfrm>
        </p:spPr>
      </p:pic>
    </p:spTree>
    <p:extLst>
      <p:ext uri="{BB962C8B-B14F-4D97-AF65-F5344CB8AC3E}">
        <p14:creationId xmlns:p14="http://schemas.microsoft.com/office/powerpoint/2010/main" val="209144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T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.pptx" id="{319FB086-8F5A-477F-907B-7F3A0981506C}" vid="{4F26A240-5AFD-4CD4-A70F-EFF0E210F8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TTK_WS_2017</Template>
  <TotalTime>1552</TotalTime>
  <Words>297</Words>
  <Application>Microsoft Office PowerPoint</Application>
  <PresentationFormat>Widescreen</PresentationFormat>
  <Paragraphs>120</Paragraphs>
  <Slides>15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Verdana</vt:lpstr>
      <vt:lpstr>TTK</vt:lpstr>
      <vt:lpstr>Mathcad</vt:lpstr>
      <vt:lpstr>Energiasalvesti mudel elektrilisele õhusõidukile</vt:lpstr>
      <vt:lpstr>SISUKORD</vt:lpstr>
      <vt:lpstr>SISSEJUHATUS</vt:lpstr>
      <vt:lpstr>ELEKTRILINE MOTOPARAPLAAN</vt:lpstr>
      <vt:lpstr>ENERGIASALVESTI</vt:lpstr>
      <vt:lpstr>ELEMENT</vt:lpstr>
      <vt:lpstr>ÜHENDUSVIIS - 15S14P</vt:lpstr>
      <vt:lpstr>MOODUL – 14P</vt:lpstr>
      <vt:lpstr>JUHISTIK</vt:lpstr>
      <vt:lpstr>SKEEM</vt:lpstr>
      <vt:lpstr>PROTOTÜÜP</vt:lpstr>
      <vt:lpstr>TULEVANE TÖÖ</vt:lpstr>
      <vt:lpstr>Energiasalvesti mudel elektrilisele õhusõidukile</vt:lpstr>
      <vt:lpstr>OPTIMEERIMINE</vt:lpstr>
      <vt:lpstr>PROTOTÜÜP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Energiasalvesti mudel elektrilisele õhusõidukile</dc:title>
  <dc:creator>Tõnis Lusmägi</dc:creator>
  <cp:lastModifiedBy>Tõnis Lusmägi</cp:lastModifiedBy>
  <cp:revision>139</cp:revision>
  <dcterms:created xsi:type="dcterms:W3CDTF">2017-05-17T16:47:11Z</dcterms:created>
  <dcterms:modified xsi:type="dcterms:W3CDTF">2017-05-30T21:15:16Z</dcterms:modified>
</cp:coreProperties>
</file>